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63" r:id="rId3"/>
    <p:sldId id="303" r:id="rId4"/>
    <p:sldId id="485" r:id="rId5"/>
    <p:sldId id="537" r:id="rId6"/>
    <p:sldId id="541" r:id="rId7"/>
    <p:sldId id="538" r:id="rId8"/>
    <p:sldId id="447" r:id="rId9"/>
    <p:sldId id="388" r:id="rId10"/>
    <p:sldId id="438" r:id="rId11"/>
    <p:sldId id="477" r:id="rId12"/>
    <p:sldId id="539" r:id="rId13"/>
    <p:sldId id="540" r:id="rId14"/>
    <p:sldId id="304" r:id="rId15"/>
    <p:sldId id="285" r:id="rId16"/>
  </p:sldIdLst>
  <p:sldSz cx="9144000" cy="6858000" type="screen4x3"/>
  <p:notesSz cx="6669088" cy="992822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7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24" autoAdjust="0"/>
    <p:restoredTop sz="94348" autoAdjust="0"/>
  </p:normalViewPr>
  <p:slideViewPr>
    <p:cSldViewPr>
      <p:cViewPr>
        <p:scale>
          <a:sx n="75" d="100"/>
          <a:sy n="75" d="100"/>
        </p:scale>
        <p:origin x="-2262" y="-1074"/>
      </p:cViewPr>
      <p:guideLst>
        <p:guide orient="horz" pos="4020"/>
        <p:guide pos="569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663" y="0"/>
            <a:ext cx="28908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98F6079-0AA0-4BDB-918F-8CB5258F572A}" type="datetimeFigureOut">
              <a:rPr lang="en-GB"/>
              <a:pPr>
                <a:defRPr/>
              </a:pPr>
              <a:t>19/10/2015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9083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663" y="9429750"/>
            <a:ext cx="2890837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B2DBEBC-1721-47B1-B45D-DE096E4194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092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56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90838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ABD92B-7EE3-4D61-ACF0-EF3213C8D34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216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F5AE9-7527-4C32-9C4A-D069D5F23CD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4345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A269E-D342-47ED-B4C3-1794217896F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9745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B5969-B19A-4236-B9E0-E5E38EEB460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8112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AD63A-3146-4CC5-87CA-6E6658BE482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166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C767A-8FB4-4FB8-A227-32C7089F69C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1073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0411D-1919-4C6A-8008-FB2DD535923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8376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BB635-A457-4BD9-9256-867322F2B60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9094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CEC40-27F9-41EA-8320-0AE394A7FD4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22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E8555-EB48-4F19-969F-CBCB40E6FAE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317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86267-D230-4D33-B43F-AB41112AD93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7361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CCBD5-ADAA-4776-9D31-8007C518062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9458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i-FI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i-FI" smtClean="0"/>
              <a:t>Cliquez pour modifier les styles du texte du masque</a:t>
            </a:r>
          </a:p>
          <a:p>
            <a:pPr lvl="1"/>
            <a:r>
              <a:rPr lang="fr-FR" altLang="fi-FI" smtClean="0"/>
              <a:t>Deuxième niveau</a:t>
            </a:r>
          </a:p>
          <a:p>
            <a:pPr lvl="2"/>
            <a:r>
              <a:rPr lang="fr-FR" altLang="fi-FI" smtClean="0"/>
              <a:t>Troisième niveau</a:t>
            </a:r>
          </a:p>
          <a:p>
            <a:pPr lvl="3"/>
            <a:r>
              <a:rPr lang="fr-FR" altLang="fi-FI" smtClean="0"/>
              <a:t>Quatrième niveau</a:t>
            </a:r>
          </a:p>
          <a:p>
            <a:pPr lvl="4"/>
            <a:r>
              <a:rPr lang="fr-FR" altLang="fi-FI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AD9735B-A1A7-4E68-AA99-1DC68496C5A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pt.org/ecc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ept.org/ecc/groups/ecc/cpg/page/cept-briefs-and-ecps-for-wrc-15" TargetMode="External"/><Relationship Id="rId4" Type="http://schemas.openxmlformats.org/officeDocument/2006/relationships/hyperlink" Target="http://www.cept.org/ecc/groups/ecc/cp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alexander.kuehn@bnetza.de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arsten.buckwitz@bnetza.d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275"/>
            <a:ext cx="9144000" cy="692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32138" y="3235325"/>
            <a:ext cx="5889625" cy="457200"/>
          </a:xfrm>
        </p:spPr>
        <p:txBody>
          <a:bodyPr/>
          <a:lstStyle/>
          <a:p>
            <a:pPr eaLnBrk="1" hangingPunct="1"/>
            <a:r>
              <a:rPr lang="fr-FR" altLang="fi-FI" sz="3600" b="1" smtClean="0">
                <a:solidFill>
                  <a:srgbClr val="887F6E"/>
                </a:solidFill>
              </a:rPr>
              <a:t>CEPT positions </a:t>
            </a:r>
            <a:br>
              <a:rPr lang="fr-FR" altLang="fi-FI" sz="3600" b="1" smtClean="0">
                <a:solidFill>
                  <a:srgbClr val="887F6E"/>
                </a:solidFill>
              </a:rPr>
            </a:br>
            <a:r>
              <a:rPr lang="fr-FR" altLang="fi-FI" sz="3600" b="1" smtClean="0">
                <a:solidFill>
                  <a:srgbClr val="887F6E"/>
                </a:solidFill>
              </a:rPr>
              <a:t>for WRC-15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635375" y="4292600"/>
            <a:ext cx="4895850" cy="1439863"/>
          </a:xfrm>
        </p:spPr>
        <p:txBody>
          <a:bodyPr/>
          <a:lstStyle/>
          <a:p>
            <a:pPr algn="r" eaLnBrk="1" hangingPunct="1">
              <a:spcBef>
                <a:spcPts val="600"/>
              </a:spcBef>
            </a:pPr>
            <a:r>
              <a:rPr lang="fr-FR" altLang="fi-FI" sz="1800" b="1" dirty="0" smtClean="0"/>
              <a:t>Mr. Alexander </a:t>
            </a:r>
            <a:r>
              <a:rPr lang="fr-FR" altLang="fi-FI" sz="1800" b="1" dirty="0" err="1" smtClean="0"/>
              <a:t>Kühn</a:t>
            </a:r>
            <a:r>
              <a:rPr lang="fr-FR" altLang="fi-FI" sz="1800" b="1" dirty="0" smtClean="0"/>
              <a:t> </a:t>
            </a:r>
          </a:p>
          <a:p>
            <a:pPr algn="r" eaLnBrk="1" hangingPunct="1">
              <a:spcBef>
                <a:spcPts val="600"/>
              </a:spcBef>
            </a:pPr>
            <a:r>
              <a:rPr lang="fr-FR" altLang="fi-FI" sz="1800" b="1" dirty="0" smtClean="0"/>
              <a:t>CPG-15 Chairman </a:t>
            </a:r>
          </a:p>
          <a:p>
            <a:pPr algn="r" eaLnBrk="1" hangingPunct="1">
              <a:spcBef>
                <a:spcPts val="600"/>
              </a:spcBef>
            </a:pPr>
            <a:r>
              <a:rPr lang="fr-FR" altLang="fi-FI" sz="1800" b="1" dirty="0" err="1" smtClean="0"/>
              <a:t>October</a:t>
            </a:r>
            <a:r>
              <a:rPr lang="fr-FR" altLang="fi-FI" sz="1800" b="1" dirty="0" smtClean="0"/>
              <a:t>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Imag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13"/>
            <a:ext cx="9144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4150" y="908050"/>
            <a:ext cx="88519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solidFill>
                  <a:schemeClr val="bg1"/>
                </a:solidFill>
                <a:latin typeface="+mj-lt"/>
              </a:rPr>
              <a:t>Aeronautical and Radiolocation</a:t>
            </a:r>
            <a:endParaRPr lang="en-GB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0964" name="Rectangle 5"/>
          <p:cNvSpPr>
            <a:spLocks noChangeArrowheads="1"/>
          </p:cNvSpPr>
          <p:nvPr/>
        </p:nvSpPr>
        <p:spPr bwMode="auto">
          <a:xfrm>
            <a:off x="468313" y="1844675"/>
            <a:ext cx="8064500" cy="4850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085850" indent="-3429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1200"/>
              </a:spcBef>
              <a:buClr>
                <a:srgbClr val="C00000"/>
              </a:buClr>
            </a:pPr>
            <a:r>
              <a:rPr lang="en-GB" altLang="en-US" b="1" dirty="0" smtClean="0"/>
              <a:t>Wireless </a:t>
            </a:r>
            <a:r>
              <a:rPr lang="en-GB" altLang="en-US" b="1" dirty="0"/>
              <a:t>Aircraft Intra Communication (WAIC)</a:t>
            </a:r>
          </a:p>
          <a:p>
            <a:pPr lvl="1">
              <a:spcBef>
                <a:spcPts val="1200"/>
              </a:spcBef>
              <a:buClr>
                <a:srgbClr val="C00000"/>
              </a:buClr>
              <a:buFont typeface="Arial" charset="0"/>
              <a:buChar char="•"/>
            </a:pPr>
            <a:r>
              <a:rPr lang="en-GB" altLang="en-US" sz="2400" dirty="0"/>
              <a:t>New primary </a:t>
            </a:r>
            <a:r>
              <a:rPr lang="en-GB" altLang="en-US" sz="2400" dirty="0" smtClean="0"/>
              <a:t>worldwide AM(R)S </a:t>
            </a:r>
            <a:r>
              <a:rPr lang="en-GB" altLang="en-US" sz="2400" dirty="0"/>
              <a:t>allocation at 4 200 - 4 400 MHz band for WAIC systems</a:t>
            </a:r>
          </a:p>
          <a:p>
            <a:pPr>
              <a:spcBef>
                <a:spcPts val="1200"/>
              </a:spcBef>
              <a:buClr>
                <a:srgbClr val="C00000"/>
              </a:buClr>
            </a:pPr>
            <a:r>
              <a:rPr lang="en-GB" altLang="en-US" b="1" dirty="0" smtClean="0"/>
              <a:t>Use </a:t>
            </a:r>
            <a:r>
              <a:rPr lang="en-GB" altLang="en-US" b="1" dirty="0"/>
              <a:t>of the Fixed Satellite Service for unmanned aerial system (UAS)</a:t>
            </a:r>
          </a:p>
          <a:p>
            <a:pPr lvl="1">
              <a:spcBef>
                <a:spcPts val="1200"/>
              </a:spcBef>
              <a:buClr>
                <a:srgbClr val="C00000"/>
              </a:buClr>
              <a:buFont typeface="Arial" charset="0"/>
              <a:buChar char="•"/>
            </a:pPr>
            <a:r>
              <a:rPr lang="en-GB" altLang="en-US" sz="2400" dirty="0"/>
              <a:t>No common proposal.  </a:t>
            </a:r>
          </a:p>
          <a:p>
            <a:pPr>
              <a:spcBef>
                <a:spcPts val="1200"/>
              </a:spcBef>
              <a:buClr>
                <a:srgbClr val="C00000"/>
              </a:buClr>
            </a:pPr>
            <a:r>
              <a:rPr lang="en-GB" altLang="en-US" b="1" dirty="0" smtClean="0"/>
              <a:t>Radiolocation </a:t>
            </a:r>
            <a:r>
              <a:rPr lang="en-GB" altLang="en-US" b="1" dirty="0"/>
              <a:t>Service at 77.5-78 GHz for Short-Range-Radar</a:t>
            </a:r>
          </a:p>
          <a:p>
            <a:pPr lvl="1">
              <a:spcBef>
                <a:spcPts val="1200"/>
              </a:spcBef>
              <a:buClr>
                <a:srgbClr val="C00000"/>
              </a:buClr>
              <a:buFont typeface="Arial" charset="0"/>
              <a:buChar char="•"/>
            </a:pPr>
            <a:r>
              <a:rPr lang="en-GB" altLang="en-US" sz="2400" dirty="0"/>
              <a:t>Worldwide harmonisation of current EU spectrum usage.</a:t>
            </a:r>
            <a:endParaRPr lang="nl-NL" altLang="en-US" sz="2400" dirty="0"/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</a:pPr>
            <a:endParaRPr lang="en-GB" altLang="fi-FI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Imag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13"/>
            <a:ext cx="9144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73100" y="908050"/>
            <a:ext cx="78120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fi-FI" sz="3600" b="1">
                <a:solidFill>
                  <a:srgbClr val="FFFFFF"/>
                </a:solidFill>
              </a:rPr>
              <a:t>Agenda Items for WRC-19</a:t>
            </a:r>
            <a:endParaRPr lang="en-GB" altLang="fi-FI" sz="2200">
              <a:solidFill>
                <a:srgbClr val="000000"/>
              </a:solidFill>
            </a:endParaRPr>
          </a:p>
        </p:txBody>
      </p:sp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366713" y="1773238"/>
            <a:ext cx="8424862" cy="4478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defRPr/>
            </a:pPr>
            <a:r>
              <a:rPr lang="en-GB" sz="2400" b="1" dirty="0">
                <a:solidFill>
                  <a:srgbClr val="000000"/>
                </a:solidFill>
              </a:rPr>
              <a:t>12 proposals</a:t>
            </a:r>
            <a:r>
              <a:rPr lang="en-GB" sz="2400" dirty="0">
                <a:solidFill>
                  <a:srgbClr val="000000"/>
                </a:solidFill>
              </a:rPr>
              <a:t> including: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IMT above 6 GHz;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Use of 275-450 GHz by land mobile and fixed services;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New allocation for the Fixed-satellite service (Earth-to-space) at 51.4-52.4 GHz and regulatory framework in the range 37.5-52.4 GHz;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Small non-GSO satellites</a:t>
            </a:r>
          </a:p>
          <a:p>
            <a:pPr marL="342900" indent="-342900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Global Aeronautical Distress and Safety System (GADSS);</a:t>
            </a:r>
          </a:p>
          <a:p>
            <a:pPr marL="342900" indent="-342900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Maritime radio devices</a:t>
            </a:r>
            <a:endParaRPr lang="en-GB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Imag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13"/>
            <a:ext cx="9144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673100" y="908050"/>
            <a:ext cx="78120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fi-FI" sz="3600" b="1">
                <a:solidFill>
                  <a:srgbClr val="FFFFFF"/>
                </a:solidFill>
              </a:rPr>
              <a:t>Relation to the European Union</a:t>
            </a:r>
            <a:endParaRPr lang="en-GB" altLang="fi-FI" sz="2200">
              <a:solidFill>
                <a:srgbClr val="000000"/>
              </a:solidFill>
            </a:endParaRPr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366713" y="1773238"/>
            <a:ext cx="8424862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</a:pPr>
            <a:r>
              <a:rPr lang="en-GB" altLang="de-DE" dirty="0">
                <a:solidFill>
                  <a:srgbClr val="000000"/>
                </a:solidFill>
              </a:rPr>
              <a:t>All EU members are members of CEPT.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</a:pPr>
            <a:r>
              <a:rPr lang="en-GB" altLang="de-DE" dirty="0">
                <a:solidFill>
                  <a:srgbClr val="000000"/>
                </a:solidFill>
              </a:rPr>
              <a:t>Active participation of the EU Commission within CPG.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</a:pPr>
            <a:r>
              <a:rPr lang="en-GB" altLang="de-DE" dirty="0">
                <a:solidFill>
                  <a:srgbClr val="000000"/>
                </a:solidFill>
              </a:rPr>
              <a:t>RSPG opinion on </a:t>
            </a:r>
            <a:r>
              <a:rPr lang="en-GB" altLang="de-DE" dirty="0" smtClean="0">
                <a:solidFill>
                  <a:srgbClr val="000000"/>
                </a:solidFill>
              </a:rPr>
              <a:t>WRC-15 (Feb 2015):</a:t>
            </a:r>
            <a:endParaRPr lang="en-GB" altLang="de-DE" dirty="0">
              <a:solidFill>
                <a:srgbClr val="000000"/>
              </a:solidFill>
            </a:endParaRPr>
          </a:p>
          <a:p>
            <a:pPr lvl="1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charset="0"/>
              <a:buChar char="•"/>
            </a:pPr>
            <a:r>
              <a:rPr lang="en-GB" altLang="de-DE" sz="2400" dirty="0">
                <a:solidFill>
                  <a:srgbClr val="000000"/>
                </a:solidFill>
              </a:rPr>
              <a:t>Step 1: Identifying </a:t>
            </a:r>
            <a:r>
              <a:rPr lang="en-GB" altLang="de-DE" sz="2400" b="1" dirty="0">
                <a:solidFill>
                  <a:srgbClr val="000000"/>
                </a:solidFill>
              </a:rPr>
              <a:t>main policy areas </a:t>
            </a:r>
            <a:r>
              <a:rPr lang="en-GB" altLang="de-DE" sz="2400" dirty="0">
                <a:solidFill>
                  <a:srgbClr val="000000"/>
                </a:solidFill>
              </a:rPr>
              <a:t>related to the WRC Agenda</a:t>
            </a:r>
          </a:p>
          <a:p>
            <a:pPr lvl="1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charset="0"/>
              <a:buChar char="•"/>
            </a:pPr>
            <a:r>
              <a:rPr lang="en-GB" altLang="de-DE" sz="2400" dirty="0">
                <a:solidFill>
                  <a:srgbClr val="000000"/>
                </a:solidFill>
              </a:rPr>
              <a:t>Step 2: </a:t>
            </a:r>
            <a:r>
              <a:rPr lang="en-GB" altLang="de-DE" sz="2400" b="1" dirty="0">
                <a:solidFill>
                  <a:srgbClr val="000000"/>
                </a:solidFill>
              </a:rPr>
              <a:t>Common policy objectives</a:t>
            </a:r>
            <a:r>
              <a:rPr lang="en-GB" altLang="de-DE" sz="2400" dirty="0">
                <a:solidFill>
                  <a:srgbClr val="000000"/>
                </a:solidFill>
              </a:rPr>
              <a:t> taking utmost account of the positions at CEPT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Imag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13"/>
            <a:ext cx="9144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673100" y="908050"/>
            <a:ext cx="78120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fi-FI" sz="3600" b="1" dirty="0">
                <a:solidFill>
                  <a:srgbClr val="FFFFFF"/>
                </a:solidFill>
              </a:rPr>
              <a:t>Results of WRC-15</a:t>
            </a:r>
            <a:endParaRPr lang="en-GB" altLang="fi-FI" sz="2200" dirty="0">
              <a:solidFill>
                <a:srgbClr val="000000"/>
              </a:solidFill>
            </a:endParaRPr>
          </a:p>
        </p:txBody>
      </p:sp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366713" y="1773238"/>
            <a:ext cx="8424862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rgbClr val="000000"/>
                </a:solidFill>
              </a:rPr>
              <a:t>Radio Regulations is an </a:t>
            </a:r>
            <a:r>
              <a:rPr lang="en-GB" sz="2400" b="1" dirty="0">
                <a:solidFill>
                  <a:srgbClr val="000000"/>
                </a:solidFill>
              </a:rPr>
              <a:t>international treaty </a:t>
            </a:r>
            <a:r>
              <a:rPr lang="en-GB" sz="2400" dirty="0">
                <a:solidFill>
                  <a:srgbClr val="000000"/>
                </a:solidFill>
              </a:rPr>
              <a:t>within ITU regarding radio spectrum:</a:t>
            </a:r>
          </a:p>
          <a:p>
            <a:pPr marL="35560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defRPr/>
            </a:pPr>
            <a:r>
              <a:rPr lang="en-GB" i="1" dirty="0"/>
              <a:t>“All stations, whatever their purpose, must be established and operated in such a manner as not to cause harmful interference to the radio services or communications of other Members […] which operate in accordance with the provisions of these Regulations (No. 197 of the Constitution).”</a:t>
            </a:r>
            <a:endParaRPr lang="en-GB" i="1" dirty="0">
              <a:solidFill>
                <a:srgbClr val="000000"/>
              </a:solidFill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rgbClr val="000000"/>
                </a:solidFill>
              </a:rPr>
              <a:t>WRC is the means to amend the Radio Regulations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en-GB" sz="2400" b="1" dirty="0">
                <a:solidFill>
                  <a:srgbClr val="000000"/>
                </a:solidFill>
              </a:rPr>
              <a:t>“Anti-collision clause” </a:t>
            </a:r>
            <a:r>
              <a:rPr lang="en-GB" sz="2400" dirty="0">
                <a:solidFill>
                  <a:srgbClr val="000000"/>
                </a:solidFill>
              </a:rPr>
              <a:t>ensure that EU law prevails.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rgbClr val="000000"/>
                </a:solidFill>
              </a:rPr>
              <a:t>The result (final acts) needs to be implemented nationally</a:t>
            </a:r>
            <a:r>
              <a:rPr lang="en-GB" sz="2400" dirty="0" smtClean="0">
                <a:solidFill>
                  <a:srgbClr val="000000"/>
                </a:solidFill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defRPr/>
            </a:pPr>
            <a:r>
              <a:rPr lang="en-GB" sz="2400" dirty="0">
                <a:solidFill>
                  <a:srgbClr val="000000"/>
                </a:solidFill>
              </a:rPr>
              <a:t/>
            </a:r>
            <a:br>
              <a:rPr lang="en-GB" sz="2400" dirty="0">
                <a:solidFill>
                  <a:srgbClr val="000000"/>
                </a:solidFill>
              </a:rPr>
            </a:br>
            <a:r>
              <a:rPr lang="en-GB" sz="2400" dirty="0">
                <a:solidFill>
                  <a:srgbClr val="000000"/>
                </a:solidFill>
                <a:sym typeface="Wingdings"/>
              </a:rPr>
              <a:t> </a:t>
            </a:r>
            <a:r>
              <a:rPr lang="en-GB" sz="2400" dirty="0">
                <a:solidFill>
                  <a:srgbClr val="000000"/>
                </a:solidFill>
              </a:rPr>
              <a:t>No decision </a:t>
            </a:r>
            <a:r>
              <a:rPr lang="en-GB" sz="2400" dirty="0" smtClean="0">
                <a:solidFill>
                  <a:srgbClr val="000000"/>
                </a:solidFill>
              </a:rPr>
              <a:t>require immediate action at </a:t>
            </a:r>
            <a:r>
              <a:rPr lang="en-GB" sz="2400" dirty="0">
                <a:solidFill>
                  <a:srgbClr val="000000"/>
                </a:solidFill>
              </a:rPr>
              <a:t>EU level.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Imag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13"/>
            <a:ext cx="9144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29600" cy="854075"/>
          </a:xfrm>
        </p:spPr>
        <p:txBody>
          <a:bodyPr/>
          <a:lstStyle/>
          <a:p>
            <a:pPr eaLnBrk="1" hangingPunct="1"/>
            <a:r>
              <a:rPr lang="fr-FR" altLang="fi-FI" sz="3600" b="1" smtClean="0">
                <a:solidFill>
                  <a:schemeClr val="bg1"/>
                </a:solidFill>
              </a:rPr>
              <a:t>Background information: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42595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</a:pPr>
            <a:endParaRPr lang="en-GB" altLang="fi-FI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fi-FI" smtClean="0"/>
              <a:t>General information: </a:t>
            </a:r>
            <a:r>
              <a:rPr lang="en-GB" altLang="fi-FI" smtClean="0">
                <a:hlinkClick r:id="rId3"/>
              </a:rPr>
              <a:t>http://www.cept.org/ecc</a:t>
            </a:r>
            <a:endParaRPr lang="en-GB" altLang="fi-FI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fi-FI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fi-FI" smtClean="0"/>
              <a:t>CPG page: </a:t>
            </a:r>
            <a:r>
              <a:rPr lang="en-GB" altLang="fi-FI" smtClean="0">
                <a:hlinkClick r:id="rId4"/>
              </a:rPr>
              <a:t>http://www.cept.org/ecc/groups/ecc/cpg</a:t>
            </a:r>
            <a:endParaRPr lang="en-GB" altLang="fi-FI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fi-FI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fi-FI" smtClean="0"/>
              <a:t>Coordinators:  </a:t>
            </a:r>
            <a:r>
              <a:rPr lang="en-GB" altLang="fi-FI" smtClean="0">
                <a:hlinkClick r:id="rId4"/>
              </a:rPr>
              <a:t>http://www.cept.org/ecc/groups/ecc/cpg</a:t>
            </a:r>
            <a:endParaRPr lang="en-GB" altLang="fi-FI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fi-FI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fi-FI" smtClean="0"/>
              <a:t>CEPT Briefs/ECPs: </a:t>
            </a:r>
            <a:r>
              <a:rPr lang="en-GB" altLang="fi-FI" smtClean="0">
                <a:hlinkClick r:id="rId5"/>
              </a:rPr>
              <a:t>http://www.cept.org/ecc/groups/ecc/cpg/page/cept-briefs-and-ecps-for-wrc-15</a:t>
            </a:r>
            <a:r>
              <a:rPr lang="en-GB" altLang="fi-FI" smtClean="0"/>
              <a:t>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fi-F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Imag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13"/>
            <a:ext cx="9144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29600" cy="854075"/>
          </a:xfrm>
        </p:spPr>
        <p:txBody>
          <a:bodyPr/>
          <a:lstStyle/>
          <a:p>
            <a:pPr eaLnBrk="1" hangingPunct="1"/>
            <a:r>
              <a:rPr lang="fr-FR" altLang="fi-FI" sz="3600" b="1" smtClean="0">
                <a:solidFill>
                  <a:schemeClr val="bg1"/>
                </a:solidFill>
              </a:rPr>
              <a:t>THANK YOU</a:t>
            </a:r>
          </a:p>
        </p:txBody>
      </p:sp>
      <p:sp>
        <p:nvSpPr>
          <p:cNvPr id="16388" name="Textfeld 1"/>
          <p:cNvSpPr txBox="1">
            <a:spLocks noChangeArrowheads="1"/>
          </p:cNvSpPr>
          <p:nvPr/>
        </p:nvSpPr>
        <p:spPr bwMode="auto">
          <a:xfrm>
            <a:off x="468313" y="4759325"/>
            <a:ext cx="6548437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b="1" i="1"/>
              <a:t>Contact information: </a:t>
            </a:r>
          </a:p>
          <a:p>
            <a:pPr eaLnBrk="1" hangingPunct="1"/>
            <a:endParaRPr lang="de-DE" altLang="de-DE"/>
          </a:p>
          <a:p>
            <a:pPr eaLnBrk="1" hangingPunct="1"/>
            <a:r>
              <a:rPr lang="de-DE" altLang="de-DE" b="1"/>
              <a:t>Chairman:</a:t>
            </a:r>
            <a:r>
              <a:rPr lang="de-DE" altLang="de-DE"/>
              <a:t> Mr Alexander Kühn, </a:t>
            </a:r>
            <a:r>
              <a:rPr lang="de-DE" altLang="de-DE">
                <a:hlinkClick r:id="rId3"/>
              </a:rPr>
              <a:t>alexander.kuehn@bnetza.de</a:t>
            </a:r>
            <a:endParaRPr lang="de-DE" altLang="de-DE"/>
          </a:p>
          <a:p>
            <a:pPr eaLnBrk="1" hangingPunct="1"/>
            <a:endParaRPr lang="de-DE" altLang="de-DE"/>
          </a:p>
          <a:p>
            <a:pPr eaLnBrk="1" hangingPunct="1"/>
            <a:r>
              <a:rPr lang="de-DE" altLang="de-DE" b="1"/>
              <a:t>Secretary:</a:t>
            </a:r>
            <a:r>
              <a:rPr lang="de-DE" altLang="de-DE"/>
              <a:t> Mr Karsten Buckwitz, </a:t>
            </a:r>
            <a:r>
              <a:rPr lang="de-DE" altLang="de-DE">
                <a:hlinkClick r:id="rId4"/>
              </a:rPr>
              <a:t>karsten.buckwitz@bnetza.de</a:t>
            </a:r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13"/>
            <a:ext cx="9144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29600" cy="854075"/>
          </a:xfrm>
        </p:spPr>
        <p:txBody>
          <a:bodyPr/>
          <a:lstStyle/>
          <a:p>
            <a:pPr eaLnBrk="1" hangingPunct="1"/>
            <a:r>
              <a:rPr lang="fr-FR" altLang="fi-FI" sz="3600" b="1" smtClean="0">
                <a:solidFill>
                  <a:schemeClr val="bg1"/>
                </a:solidFill>
              </a:rPr>
              <a:t>Conference Preparatory Group 15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9900" y="1839913"/>
            <a:ext cx="8229600" cy="44259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1800"/>
              </a:spcBef>
              <a:buClr>
                <a:srgbClr val="C00000"/>
              </a:buClr>
              <a:defRPr/>
            </a:pPr>
            <a:r>
              <a:rPr lang="en-GB" dirty="0" smtClean="0"/>
              <a:t>CEPT </a:t>
            </a:r>
            <a:r>
              <a:rPr lang="en-GB" b="1" dirty="0" smtClean="0"/>
              <a:t>Working group</a:t>
            </a:r>
            <a:endParaRPr lang="en-GB" dirty="0" smtClean="0"/>
          </a:p>
          <a:p>
            <a:pPr eaLnBrk="1" hangingPunct="1">
              <a:lnSpc>
                <a:spcPct val="80000"/>
              </a:lnSpc>
              <a:spcBef>
                <a:spcPts val="1800"/>
              </a:spcBef>
              <a:buClr>
                <a:srgbClr val="C00000"/>
              </a:buClr>
              <a:defRPr/>
            </a:pPr>
            <a:r>
              <a:rPr lang="en-GB" dirty="0" smtClean="0"/>
              <a:t>Developing</a:t>
            </a:r>
            <a:r>
              <a:rPr lang="en-GB" b="1" dirty="0" smtClean="0"/>
              <a:t> </a:t>
            </a:r>
            <a:r>
              <a:rPr lang="en-GB" dirty="0"/>
              <a:t>for </a:t>
            </a:r>
            <a:r>
              <a:rPr lang="en-GB" b="1" dirty="0"/>
              <a:t>World </a:t>
            </a:r>
            <a:r>
              <a:rPr lang="en-GB" b="1" dirty="0" err="1"/>
              <a:t>Radiocommunication</a:t>
            </a:r>
            <a:r>
              <a:rPr lang="en-GB" b="1" dirty="0"/>
              <a:t> Conference </a:t>
            </a:r>
            <a:r>
              <a:rPr lang="en-GB" dirty="0"/>
              <a:t>(WRC-15)</a:t>
            </a:r>
            <a:endParaRPr lang="en-GB" dirty="0" smtClean="0"/>
          </a:p>
          <a:p>
            <a:pPr lvl="1" eaLnBrk="1" hangingPunct="1">
              <a:lnSpc>
                <a:spcPct val="80000"/>
              </a:lnSpc>
              <a:spcBef>
                <a:spcPts val="18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GB" sz="2400" b="1" dirty="0" smtClean="0"/>
              <a:t>European Common Proposal </a:t>
            </a:r>
            <a:r>
              <a:rPr lang="en-GB" sz="2400" dirty="0" smtClean="0"/>
              <a:t>(</a:t>
            </a:r>
            <a:r>
              <a:rPr lang="en-GB" sz="2400" b="1" dirty="0" smtClean="0"/>
              <a:t>ECP</a:t>
            </a:r>
            <a:r>
              <a:rPr lang="en-GB" sz="2400" dirty="0" smtClean="0"/>
              <a:t>) and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GB" sz="2400" dirty="0" smtClean="0"/>
              <a:t>Background Information (</a:t>
            </a:r>
            <a:r>
              <a:rPr lang="en-GB" sz="2400" b="1" dirty="0" smtClean="0"/>
              <a:t>Brief</a:t>
            </a:r>
            <a:r>
              <a:rPr lang="en-GB" sz="2400" dirty="0" smtClean="0"/>
              <a:t>)</a:t>
            </a:r>
          </a:p>
          <a:p>
            <a:pPr eaLnBrk="1" hangingPunct="1">
              <a:lnSpc>
                <a:spcPct val="80000"/>
              </a:lnSpc>
              <a:spcBef>
                <a:spcPts val="1800"/>
              </a:spcBef>
              <a:buClr>
                <a:srgbClr val="C00000"/>
              </a:buClr>
              <a:defRPr/>
            </a:pPr>
            <a:endParaRPr lang="en-GB" b="1" dirty="0" smtClean="0"/>
          </a:p>
          <a:p>
            <a:pPr eaLnBrk="1" hangingPunct="1">
              <a:lnSpc>
                <a:spcPct val="80000"/>
              </a:lnSpc>
              <a:spcBef>
                <a:spcPts val="1800"/>
              </a:spcBef>
              <a:buClr>
                <a:srgbClr val="C00000"/>
              </a:buClr>
              <a:defRPr/>
            </a:pPr>
            <a:r>
              <a:rPr lang="en-GB" b="1" dirty="0" smtClean="0"/>
              <a:t>CPG management</a:t>
            </a:r>
          </a:p>
          <a:p>
            <a:pPr lvl="1" eaLnBrk="1" hangingPunct="1">
              <a:lnSpc>
                <a:spcPct val="80000"/>
              </a:lnSpc>
              <a:spcBef>
                <a:spcPts val="1800"/>
              </a:spcBef>
              <a:buClr>
                <a:srgbClr val="C00000"/>
              </a:buClr>
              <a:buFont typeface="Arial" panose="020B0604020202020204" pitchFamily="34" charset="0"/>
              <a:buChar char="•"/>
              <a:tabLst>
                <a:tab pos="3317875" algn="l"/>
              </a:tabLst>
              <a:defRPr/>
            </a:pPr>
            <a:r>
              <a:rPr lang="en-GB" sz="2400" dirty="0" smtClean="0"/>
              <a:t>Chairman: 	Alexander </a:t>
            </a:r>
            <a:r>
              <a:rPr lang="en-US" sz="2400" dirty="0" err="1"/>
              <a:t>Kühn</a:t>
            </a:r>
            <a:r>
              <a:rPr lang="en-US" sz="2400" dirty="0"/>
              <a:t>, Germany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Clr>
                <a:srgbClr val="C00000"/>
              </a:buClr>
              <a:buFont typeface="Arial" panose="020B0604020202020204" pitchFamily="34" charset="0"/>
              <a:buChar char="•"/>
              <a:tabLst>
                <a:tab pos="3317875" algn="l"/>
              </a:tabLst>
              <a:defRPr/>
            </a:pPr>
            <a:r>
              <a:rPr lang="en-GB" sz="2400" dirty="0" smtClean="0"/>
              <a:t>Vice-Chairman</a:t>
            </a:r>
            <a:r>
              <a:rPr lang="en-GB" sz="2400" dirty="0"/>
              <a:t>:	Gerlof Osinga, The Netherlands</a:t>
            </a:r>
          </a:p>
          <a:p>
            <a:pPr marL="457200" lvl="1" indent="0" eaLnBrk="1" hangingPunct="1">
              <a:lnSpc>
                <a:spcPct val="80000"/>
              </a:lnSpc>
              <a:spcBef>
                <a:spcPts val="1800"/>
              </a:spcBef>
              <a:buClr>
                <a:srgbClr val="C00000"/>
              </a:buClr>
              <a:buFontTx/>
              <a:buNone/>
              <a:tabLst>
                <a:tab pos="3317875" algn="l"/>
              </a:tabLst>
              <a:defRPr/>
            </a:pPr>
            <a:r>
              <a:rPr lang="en-US" sz="2400" dirty="0"/>
              <a:t>	</a:t>
            </a:r>
            <a:endParaRPr lang="en-US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GB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dirty="0" smtClean="0"/>
          </a:p>
          <a:p>
            <a:pPr lvl="1" eaLnBrk="1" hangingPunct="1">
              <a:lnSpc>
                <a:spcPct val="80000"/>
              </a:lnSpc>
              <a:defRPr/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u="sng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fr-FR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fr-FR" sz="800" dirty="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endParaRPr lang="fr-FR" sz="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13"/>
            <a:ext cx="9144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485775" y="765175"/>
            <a:ext cx="8229600" cy="854075"/>
          </a:xfrm>
        </p:spPr>
        <p:txBody>
          <a:bodyPr/>
          <a:lstStyle/>
          <a:p>
            <a:pPr eaLnBrk="1" hangingPunct="1"/>
            <a:r>
              <a:rPr lang="fr-FR" altLang="fi-FI" sz="3600" b="1" smtClean="0">
                <a:solidFill>
                  <a:schemeClr val="bg1"/>
                </a:solidFill>
              </a:rPr>
              <a:t>CPG-15 </a:t>
            </a:r>
            <a:r>
              <a:rPr lang="en-US" altLang="fi-FI" sz="3600" b="1" smtClean="0">
                <a:solidFill>
                  <a:schemeClr val="bg1"/>
                </a:solidFill>
              </a:rPr>
              <a:t>deliverables and actions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6085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altLang="fi-FI" sz="1400" dirty="0" smtClean="0"/>
          </a:p>
          <a:p>
            <a:pPr>
              <a:spcBef>
                <a:spcPct val="0"/>
              </a:spcBef>
              <a:buClr>
                <a:srgbClr val="C00000"/>
              </a:buClr>
              <a:defRPr/>
            </a:pPr>
            <a:r>
              <a:rPr lang="en-GB" altLang="fi-FI" b="1" dirty="0" smtClean="0"/>
              <a:t>European Common Proposals (ECPs)</a:t>
            </a:r>
          </a:p>
          <a:p>
            <a:pPr lvl="1">
              <a:spcBef>
                <a:spcPct val="0"/>
              </a:spcBef>
              <a:buClr>
                <a:srgbClr val="C00000"/>
              </a:buClr>
              <a:buFont typeface="Arial" charset="0"/>
              <a:buChar char="•"/>
              <a:defRPr/>
            </a:pPr>
            <a:r>
              <a:rPr lang="en-GB" altLang="fi-FI" sz="2400" dirty="0" smtClean="0"/>
              <a:t>Proposal from </a:t>
            </a:r>
            <a:r>
              <a:rPr lang="en-GB" altLang="fi-FI" sz="2400" smtClean="0"/>
              <a:t>CEPT administrations for </a:t>
            </a:r>
            <a:r>
              <a:rPr lang="en-GB" altLang="fi-FI" sz="2400" dirty="0" smtClean="0"/>
              <a:t>the work of the conference</a:t>
            </a:r>
          </a:p>
          <a:p>
            <a:pPr lvl="1">
              <a:spcBef>
                <a:spcPct val="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GB" altLang="fi-FI" sz="2400" dirty="0" smtClean="0"/>
              <a:t>At least 10 administrations supporting and not more than 6 opposing </a:t>
            </a:r>
          </a:p>
          <a:p>
            <a:pPr marL="457200" lvl="1" indent="0">
              <a:spcBef>
                <a:spcPct val="0"/>
              </a:spcBef>
              <a:buClr>
                <a:srgbClr val="C00000"/>
              </a:buClr>
              <a:buFontTx/>
              <a:buNone/>
              <a:defRPr/>
            </a:pPr>
            <a:endParaRPr lang="en-GB" altLang="fi-FI" b="1" dirty="0" smtClean="0"/>
          </a:p>
          <a:p>
            <a:pPr>
              <a:spcBef>
                <a:spcPct val="0"/>
              </a:spcBef>
              <a:buClr>
                <a:srgbClr val="C00000"/>
              </a:buClr>
              <a:defRPr/>
            </a:pPr>
            <a:r>
              <a:rPr lang="en-GB" altLang="fi-FI" b="1" dirty="0" smtClean="0"/>
              <a:t>CEPT Briefs</a:t>
            </a:r>
          </a:p>
          <a:p>
            <a:pPr lvl="1">
              <a:spcBef>
                <a:spcPct val="0"/>
              </a:spcBef>
              <a:buClr>
                <a:srgbClr val="C00000"/>
              </a:buClr>
              <a:buFont typeface="Arial" charset="0"/>
              <a:buChar char="•"/>
              <a:defRPr/>
            </a:pPr>
            <a:r>
              <a:rPr lang="en-GB" altLang="fi-FI" sz="2400" dirty="0" smtClean="0"/>
              <a:t>Contains the CEPT position, views, </a:t>
            </a:r>
            <a:r>
              <a:rPr lang="en-GB" altLang="fi-FI" sz="2400" dirty="0"/>
              <a:t>and</a:t>
            </a:r>
            <a:endParaRPr lang="en-GB" altLang="fi-FI" sz="2400" dirty="0" smtClean="0"/>
          </a:p>
          <a:p>
            <a:pPr lvl="1">
              <a:spcBef>
                <a:spcPct val="0"/>
              </a:spcBef>
              <a:buClr>
                <a:srgbClr val="C00000"/>
              </a:buClr>
              <a:buFont typeface="Arial" charset="0"/>
              <a:buChar char="•"/>
              <a:defRPr/>
            </a:pPr>
            <a:r>
              <a:rPr lang="en-GB" altLang="fi-FI" sz="2400" dirty="0" smtClean="0"/>
              <a:t>Background information</a:t>
            </a:r>
          </a:p>
          <a:p>
            <a:pPr lvl="1">
              <a:spcBef>
                <a:spcPct val="0"/>
              </a:spcBef>
              <a:buClr>
                <a:srgbClr val="C00000"/>
              </a:buClr>
              <a:buFont typeface="Arial" charset="0"/>
              <a:buChar char="•"/>
              <a:defRPr/>
            </a:pPr>
            <a:endParaRPr lang="en-GB" altLang="fi-FI" dirty="0" smtClean="0"/>
          </a:p>
          <a:p>
            <a:pPr>
              <a:spcBef>
                <a:spcPct val="0"/>
              </a:spcBef>
              <a:buClr>
                <a:srgbClr val="C00000"/>
              </a:buClr>
              <a:defRPr/>
            </a:pPr>
            <a:r>
              <a:rPr lang="en-GB" altLang="fi-FI" b="1" dirty="0" smtClean="0"/>
              <a:t>CEPT co-ordination during the conference</a:t>
            </a:r>
          </a:p>
          <a:p>
            <a:pPr lvl="1">
              <a:spcBef>
                <a:spcPct val="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GB" altLang="fi-FI" sz="2400" dirty="0" smtClean="0"/>
              <a:t>General lines to take with Heads </a:t>
            </a:r>
            <a:r>
              <a:rPr lang="en-GB" altLang="fi-FI" sz="2400" dirty="0"/>
              <a:t>of </a:t>
            </a:r>
            <a:r>
              <a:rPr lang="en-GB" altLang="fi-FI" sz="2400" dirty="0" smtClean="0"/>
              <a:t>Delegations</a:t>
            </a:r>
            <a:endParaRPr lang="en-GB" altLang="fi-FI" sz="2400" dirty="0"/>
          </a:p>
          <a:p>
            <a:pPr lvl="1">
              <a:spcBef>
                <a:spcPct val="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GB" altLang="fi-FI" sz="2400" dirty="0" smtClean="0"/>
              <a:t>On </a:t>
            </a:r>
            <a:r>
              <a:rPr lang="en-GB" altLang="fi-FI" sz="2400" dirty="0"/>
              <a:t>each agenda item, as necessary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altLang="fi-FI" sz="800" u="sng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altLang="fi-FI" sz="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fr-FR" altLang="fi-FI" sz="5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fr-FR" altLang="fi-FI" sz="600" dirty="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endParaRPr lang="fr-FR" altLang="fi-FI" sz="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13"/>
            <a:ext cx="9144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65175"/>
            <a:ext cx="9144000" cy="854075"/>
          </a:xfrm>
        </p:spPr>
        <p:txBody>
          <a:bodyPr/>
          <a:lstStyle/>
          <a:p>
            <a:pPr eaLnBrk="1" hangingPunct="1"/>
            <a:r>
              <a:rPr lang="da-DK" altLang="fi-FI" sz="3400" b="1" smtClean="0">
                <a:solidFill>
                  <a:schemeClr val="bg1"/>
                </a:solidFill>
              </a:rPr>
              <a:t>Preparation Process </a:t>
            </a:r>
            <a:endParaRPr lang="en-US" altLang="fi-FI" sz="3400" b="1" smtClean="0">
              <a:solidFill>
                <a:schemeClr val="bg1"/>
              </a:solidFill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9388" y="1700213"/>
            <a:ext cx="8785225" cy="4425950"/>
          </a:xfrm>
        </p:spPr>
        <p:txBody>
          <a:bodyPr/>
          <a:lstStyle/>
          <a:p>
            <a:pPr marL="355600" indent="-355600" eaLnBrk="1" hangingPunct="1">
              <a:spcBef>
                <a:spcPts val="1800"/>
              </a:spcBef>
              <a:buClr>
                <a:srgbClr val="C00000"/>
              </a:buClr>
              <a:defRPr/>
            </a:pPr>
            <a:r>
              <a:rPr lang="en-GB" altLang="fi-FI" b="1" dirty="0" smtClean="0"/>
              <a:t>8 meetings of CPG </a:t>
            </a:r>
            <a:r>
              <a:rPr lang="en-GB" altLang="fi-FI" dirty="0" smtClean="0"/>
              <a:t>and </a:t>
            </a:r>
            <a:r>
              <a:rPr lang="en-GB" altLang="fi-FI" dirty="0"/>
              <a:t>each </a:t>
            </a:r>
            <a:r>
              <a:rPr lang="en-GB" altLang="fi-FI" dirty="0" smtClean="0"/>
              <a:t>Project team between</a:t>
            </a:r>
            <a:br>
              <a:rPr lang="en-GB" altLang="fi-FI" dirty="0" smtClean="0"/>
            </a:br>
            <a:r>
              <a:rPr lang="en-GB" altLang="fi-FI" dirty="0" smtClean="0"/>
              <a:t>April 2012 and September 2015 </a:t>
            </a:r>
          </a:p>
          <a:p>
            <a:pPr marL="355600" indent="-355600" eaLnBrk="1" hangingPunct="1">
              <a:spcBef>
                <a:spcPts val="1800"/>
              </a:spcBef>
              <a:buClr>
                <a:srgbClr val="C00000"/>
              </a:buClr>
              <a:defRPr/>
            </a:pPr>
            <a:r>
              <a:rPr lang="en-GB" altLang="fi-FI" dirty="0" smtClean="0"/>
              <a:t>Preparation of positions on the</a:t>
            </a:r>
            <a:r>
              <a:rPr lang="en-GB" altLang="fi-FI" b="1" dirty="0" smtClean="0"/>
              <a:t> 33 WRC-15 Agenda items.</a:t>
            </a:r>
          </a:p>
          <a:p>
            <a:pPr eaLnBrk="1" hangingPunct="1">
              <a:spcBef>
                <a:spcPts val="1800"/>
              </a:spcBef>
              <a:buClr>
                <a:srgbClr val="C00000"/>
              </a:buClr>
              <a:defRPr/>
            </a:pPr>
            <a:r>
              <a:rPr lang="en-GB" altLang="fi-FI" dirty="0" smtClean="0"/>
              <a:t>Constant coordination dialogue with other interregional organisations.</a:t>
            </a:r>
            <a:endParaRPr lang="en-GB" altLang="fi-FI" b="1" dirty="0" smtClean="0"/>
          </a:p>
          <a:p>
            <a:pPr eaLnBrk="1" hangingPunct="1">
              <a:spcBef>
                <a:spcPts val="1800"/>
              </a:spcBef>
              <a:buClr>
                <a:srgbClr val="C00000"/>
              </a:buClr>
              <a:defRPr/>
            </a:pPr>
            <a:r>
              <a:rPr lang="en-GB" altLang="fi-FI" dirty="0" smtClean="0"/>
              <a:t>Final set of</a:t>
            </a:r>
            <a:r>
              <a:rPr lang="en-GB" altLang="fi-FI" b="1" dirty="0" smtClean="0"/>
              <a:t> 53 European Common Proposals for WRC-15</a:t>
            </a:r>
            <a:r>
              <a:rPr lang="en-GB" altLang="fi-FI" dirty="0" smtClean="0"/>
              <a:t>.</a:t>
            </a:r>
            <a:endParaRPr lang="en-GB" altLang="fi-FI" b="1" dirty="0" smtClean="0"/>
          </a:p>
          <a:p>
            <a:pPr eaLnBrk="1" hangingPunct="1">
              <a:spcBef>
                <a:spcPts val="1800"/>
              </a:spcBef>
              <a:buClr>
                <a:srgbClr val="C00000"/>
              </a:buClr>
              <a:defRPr/>
            </a:pPr>
            <a:r>
              <a:rPr lang="en-GB" altLang="fi-FI" b="1" dirty="0" smtClean="0"/>
              <a:t>Next Step: </a:t>
            </a:r>
            <a:r>
              <a:rPr lang="en-GB" altLang="fi-FI" dirty="0" smtClean="0"/>
              <a:t>Co-signature period for CEPT Administrations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575"/>
            <a:ext cx="9144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22438" y="914400"/>
            <a:ext cx="5494337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GB" sz="3600" b="1" dirty="0">
                <a:solidFill>
                  <a:schemeClr val="bg1"/>
                </a:solidFill>
                <a:latin typeface="+mj-lt"/>
              </a:rPr>
              <a:t>Mobile Broadband / IMT</a:t>
            </a:r>
            <a:endParaRPr lang="en-GB" sz="2400" b="1" kern="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388" y="1677988"/>
            <a:ext cx="8843962" cy="44291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ts val="1800"/>
              </a:spcBef>
              <a:defRPr/>
            </a:pPr>
            <a:r>
              <a:rPr lang="en-GB" sz="2400" b="1" dirty="0">
                <a:latin typeface="+mn-lt"/>
              </a:rPr>
              <a:t>New frequencies between 300 MHz and 6 GHz:</a:t>
            </a:r>
            <a:endParaRPr lang="en-GB" sz="2400" dirty="0">
              <a:latin typeface="+mn-lt"/>
            </a:endParaRPr>
          </a:p>
          <a:p>
            <a:pPr marL="285750" indent="-285750">
              <a:spcBef>
                <a:spcPts val="18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GB" sz="2400" b="1" dirty="0"/>
              <a:t>Objective: </a:t>
            </a:r>
            <a:r>
              <a:rPr lang="en-GB" sz="2400" dirty="0"/>
              <a:t>Worldwide harmonised allocations to facilitate global roaming and economies of scale;</a:t>
            </a:r>
          </a:p>
          <a:p>
            <a:pPr marL="285750" indent="-285750">
              <a:spcBef>
                <a:spcPts val="18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GB" sz="2400" b="1" dirty="0"/>
              <a:t>Supported new bands </a:t>
            </a:r>
            <a:r>
              <a:rPr lang="en-GB" sz="2400" dirty="0"/>
              <a:t>for IMT: </a:t>
            </a:r>
            <a:r>
              <a:rPr lang="en-GB" sz="2400" dirty="0" smtClean="0"/>
              <a:t>1427-1518 </a:t>
            </a:r>
            <a:r>
              <a:rPr lang="en-GB" sz="2400" dirty="0"/>
              <a:t>MHz and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3400-3800 </a:t>
            </a:r>
            <a:r>
              <a:rPr lang="en-GB" sz="2400" dirty="0"/>
              <a:t>MHz </a:t>
            </a:r>
          </a:p>
          <a:p>
            <a:pPr marL="285750" indent="-285750">
              <a:spcBef>
                <a:spcPts val="18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GB" sz="2400" b="1" dirty="0"/>
              <a:t>Opposition</a:t>
            </a:r>
            <a:r>
              <a:rPr lang="en-GB" sz="2400" dirty="0"/>
              <a:t>  (in particular): </a:t>
            </a:r>
            <a:r>
              <a:rPr lang="en-GB" sz="2400" dirty="0" smtClean="0"/>
              <a:t>470-694 </a:t>
            </a:r>
            <a:r>
              <a:rPr lang="en-GB" sz="2400" dirty="0"/>
              <a:t>MHz, 2700-2900 MHz, 3800-4200 MHz, 5350-5470 MHz</a:t>
            </a:r>
          </a:p>
          <a:p>
            <a:pPr marL="285750" indent="-285750">
              <a:spcBef>
                <a:spcPts val="18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GB" sz="2400" b="1" dirty="0"/>
              <a:t>Corresponding </a:t>
            </a:r>
            <a:r>
              <a:rPr lang="en-GB" sz="2400" b="1" dirty="0" smtClean="0"/>
              <a:t>provisions </a:t>
            </a:r>
            <a:r>
              <a:rPr lang="en-GB" sz="2400" dirty="0" smtClean="0"/>
              <a:t>to ensure harmonisation, compatibility and sharing with existing services.</a:t>
            </a:r>
            <a:endParaRPr lang="en-GB" sz="2400" dirty="0"/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endParaRPr lang="en-GB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mag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575"/>
            <a:ext cx="9144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22438" y="914400"/>
            <a:ext cx="5494337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GB" sz="3600" b="1" dirty="0">
                <a:solidFill>
                  <a:schemeClr val="bg1"/>
                </a:solidFill>
                <a:latin typeface="+mj-lt"/>
              </a:rPr>
              <a:t>Mobile Broadband / IMT</a:t>
            </a:r>
            <a:endParaRPr lang="en-GB" sz="2400" b="1" kern="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388" y="1677988"/>
            <a:ext cx="8843962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300"/>
              </a:spcBef>
              <a:buClr>
                <a:srgbClr val="C00000"/>
              </a:buClr>
              <a:defRPr/>
            </a:pPr>
            <a:r>
              <a:rPr lang="en-GB" sz="2400" b="1" dirty="0"/>
              <a:t>700 MHz-Band</a:t>
            </a:r>
          </a:p>
          <a:p>
            <a:pPr marL="285750" indent="-285750">
              <a:spcBef>
                <a:spcPts val="18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GB" sz="2400" b="1" dirty="0"/>
              <a:t>Confirmation of </a:t>
            </a:r>
            <a:r>
              <a:rPr lang="en-GB" sz="2400" dirty="0"/>
              <a:t>a new allocation of </a:t>
            </a:r>
            <a:r>
              <a:rPr lang="en-GB" sz="2400" b="1" dirty="0"/>
              <a:t>694 - 790 MHz </a:t>
            </a:r>
            <a:r>
              <a:rPr lang="en-GB" sz="2400" dirty="0"/>
              <a:t>to the mobile </a:t>
            </a:r>
            <a:r>
              <a:rPr lang="en-GB" sz="2400" dirty="0" smtClean="0"/>
              <a:t>service and Identification for IMT</a:t>
            </a:r>
            <a:endParaRPr lang="en-GB" sz="2400" dirty="0"/>
          </a:p>
          <a:p>
            <a:pPr marL="285750" indent="-285750">
              <a:spcBef>
                <a:spcPts val="18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GB" sz="2400" b="1" dirty="0"/>
              <a:t>Protection of the Broadcasting</a:t>
            </a:r>
            <a:r>
              <a:rPr lang="en-GB" sz="2400" dirty="0"/>
              <a:t> service:</a:t>
            </a:r>
            <a:br>
              <a:rPr lang="en-GB" sz="2400" dirty="0"/>
            </a:br>
            <a:r>
              <a:rPr lang="en-GB" sz="2400" dirty="0"/>
              <a:t>ensured through GE-06 and ITU-R </a:t>
            </a:r>
            <a:r>
              <a:rPr lang="en-GB" sz="2400" dirty="0" smtClean="0"/>
              <a:t>Recommendations</a:t>
            </a:r>
            <a:endParaRPr lang="en-GB" sz="2400" dirty="0"/>
          </a:p>
          <a:p>
            <a:pPr marL="285750" indent="-285750">
              <a:spcBef>
                <a:spcPts val="18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GB" sz="2400" b="1" dirty="0"/>
              <a:t>Protection of Aeronautical </a:t>
            </a:r>
            <a:r>
              <a:rPr lang="en-GB" sz="2400" b="1" dirty="0" err="1"/>
              <a:t>Radionavigation</a:t>
            </a:r>
            <a:r>
              <a:rPr lang="en-GB" sz="2400" b="1" dirty="0"/>
              <a:t> </a:t>
            </a:r>
            <a:r>
              <a:rPr lang="en-GB" sz="2400" dirty="0"/>
              <a:t>– OPEN!</a:t>
            </a:r>
          </a:p>
          <a:p>
            <a:pPr marL="285750" indent="-285750">
              <a:spcBef>
                <a:spcPts val="18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GB" sz="2400" dirty="0" smtClean="0"/>
              <a:t>Continued Harmonisation </a:t>
            </a:r>
            <a:r>
              <a:rPr lang="en-GB" sz="2400" dirty="0"/>
              <a:t>of </a:t>
            </a:r>
            <a:r>
              <a:rPr lang="en-GB" sz="2400" dirty="0" smtClean="0"/>
              <a:t>spectrum for </a:t>
            </a:r>
            <a:r>
              <a:rPr lang="en-GB" sz="2400" b="1" dirty="0" smtClean="0"/>
              <a:t>wireless </a:t>
            </a:r>
            <a:r>
              <a:rPr lang="en-GB" sz="2400" b="1" dirty="0"/>
              <a:t>production </a:t>
            </a:r>
            <a:r>
              <a:rPr lang="en-GB" sz="2400" b="1" dirty="0" smtClean="0"/>
              <a:t>equipment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mag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575"/>
            <a:ext cx="9144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05075" y="914400"/>
            <a:ext cx="3929063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GB" sz="3600" b="1" dirty="0">
                <a:solidFill>
                  <a:schemeClr val="bg1"/>
                </a:solidFill>
                <a:latin typeface="+mj-lt"/>
              </a:rPr>
              <a:t>Satellite services</a:t>
            </a:r>
            <a:endParaRPr lang="en-GB" sz="2400" b="1" kern="0" dirty="0">
              <a:solidFill>
                <a:schemeClr val="bg1"/>
              </a:solidFill>
            </a:endParaRP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179388" y="1677988"/>
            <a:ext cx="8843962" cy="4139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300"/>
              </a:spcBef>
              <a:buClr>
                <a:srgbClr val="C00000"/>
              </a:buClr>
            </a:pPr>
            <a:r>
              <a:rPr lang="en-GB" altLang="de-DE" b="1" dirty="0"/>
              <a:t>Fixed Satellite Service</a:t>
            </a:r>
            <a:r>
              <a:rPr lang="en-GB" altLang="de-DE" dirty="0"/>
              <a:t>:</a:t>
            </a:r>
          </a:p>
          <a:p>
            <a:pPr lvl="1" eaLnBrk="1" hangingPunct="1">
              <a:spcBef>
                <a:spcPts val="1200"/>
              </a:spcBef>
              <a:buClr>
                <a:srgbClr val="C00000"/>
              </a:buClr>
              <a:buFont typeface="Arial" charset="0"/>
              <a:buChar char="•"/>
            </a:pPr>
            <a:r>
              <a:rPr lang="en-GB" altLang="de-DE" sz="2400" b="1" dirty="0"/>
              <a:t>10-17 GHz - </a:t>
            </a:r>
            <a:r>
              <a:rPr lang="en-GB" altLang="de-DE" dirty="0"/>
              <a:t>Downlink allocation (13.4-13.65 GHz) </a:t>
            </a:r>
            <a:r>
              <a:rPr lang="en-GB" altLang="de-DE" dirty="0" smtClean="0"/>
              <a:t>only</a:t>
            </a:r>
            <a:r>
              <a:rPr lang="en-GB" altLang="de-DE" sz="2400" dirty="0" smtClean="0"/>
              <a:t> </a:t>
            </a:r>
            <a:endParaRPr lang="en-GB" altLang="de-DE" sz="2400" dirty="0"/>
          </a:p>
          <a:p>
            <a:pPr lvl="1" eaLnBrk="1" hangingPunct="1">
              <a:spcBef>
                <a:spcPts val="1200"/>
              </a:spcBef>
              <a:buClr>
                <a:srgbClr val="C00000"/>
              </a:buClr>
              <a:buFont typeface="Arial" charset="0"/>
              <a:buChar char="•"/>
            </a:pPr>
            <a:r>
              <a:rPr lang="en-GB" altLang="de-DE" sz="2400" b="1" dirty="0"/>
              <a:t>7-8 GHz - </a:t>
            </a:r>
            <a:r>
              <a:rPr lang="en-GB" altLang="de-DE" dirty="0"/>
              <a:t>Downlink 7150-7250 MHz </a:t>
            </a:r>
            <a:r>
              <a:rPr lang="en-GB" altLang="de-DE" dirty="0" smtClean="0"/>
              <a:t>&amp; </a:t>
            </a:r>
            <a:r>
              <a:rPr lang="en-GB" altLang="de-DE" dirty="0"/>
              <a:t>Uplink 8400-8500  </a:t>
            </a:r>
            <a:r>
              <a:rPr lang="en-GB" altLang="de-DE" dirty="0" smtClean="0"/>
              <a:t>MHz</a:t>
            </a:r>
            <a:endParaRPr lang="en-GB" altLang="de-DE" sz="2400" dirty="0"/>
          </a:p>
          <a:p>
            <a:pPr lvl="1" eaLnBrk="1" hangingPunct="1">
              <a:spcBef>
                <a:spcPts val="1200"/>
              </a:spcBef>
              <a:buClr>
                <a:srgbClr val="C00000"/>
              </a:buClr>
              <a:buFont typeface="Arial" charset="0"/>
              <a:buChar char="•"/>
            </a:pPr>
            <a:r>
              <a:rPr lang="en-GB" altLang="de-DE" sz="2400" b="1" dirty="0"/>
              <a:t>5 </a:t>
            </a:r>
            <a:r>
              <a:rPr lang="en-GB" altLang="de-DE" sz="2400" b="1"/>
              <a:t>GHz</a:t>
            </a:r>
            <a:r>
              <a:rPr lang="en-GB" altLang="de-DE" sz="2400"/>
              <a:t> </a:t>
            </a:r>
            <a:r>
              <a:rPr lang="en-GB" altLang="de-DE" sz="2400" b="1" dirty="0"/>
              <a:t>-</a:t>
            </a:r>
            <a:r>
              <a:rPr lang="en-GB" altLang="de-DE" sz="2400" smtClean="0"/>
              <a:t> </a:t>
            </a:r>
            <a:r>
              <a:rPr lang="en-GB" altLang="de-DE" smtClean="0"/>
              <a:t>Permanent provisions </a:t>
            </a:r>
            <a:endParaRPr lang="en-GB" altLang="de-DE" dirty="0"/>
          </a:p>
          <a:p>
            <a:pPr eaLnBrk="1" hangingPunct="1">
              <a:spcBef>
                <a:spcPts val="1800"/>
              </a:spcBef>
              <a:buClr>
                <a:srgbClr val="C00000"/>
              </a:buClr>
            </a:pPr>
            <a:r>
              <a:rPr lang="en-GB" altLang="de-DE" b="1" dirty="0"/>
              <a:t>Maritime Mobile Satellite Service</a:t>
            </a:r>
            <a:r>
              <a:rPr lang="en-GB" altLang="de-DE" dirty="0"/>
              <a:t>: </a:t>
            </a:r>
            <a:r>
              <a:rPr lang="en-GB" altLang="de-DE" sz="2000" dirty="0"/>
              <a:t>Downlink 7375-7725 </a:t>
            </a:r>
            <a:r>
              <a:rPr lang="en-GB" altLang="de-DE" sz="2000" dirty="0" smtClean="0"/>
              <a:t>MHz</a:t>
            </a:r>
            <a:endParaRPr lang="en-GB" altLang="de-DE" sz="2000" dirty="0"/>
          </a:p>
          <a:p>
            <a:pPr eaLnBrk="1" hangingPunct="1">
              <a:spcBef>
                <a:spcPts val="1800"/>
              </a:spcBef>
              <a:buClr>
                <a:srgbClr val="C00000"/>
              </a:buClr>
            </a:pPr>
            <a:r>
              <a:rPr lang="en-GB" altLang="de-DE" b="1" dirty="0"/>
              <a:t>Mobile Satellite Service 22-26 GHz</a:t>
            </a:r>
            <a:r>
              <a:rPr lang="en-GB" altLang="de-DE" dirty="0"/>
              <a:t>: </a:t>
            </a:r>
            <a:r>
              <a:rPr lang="en-GB" altLang="de-DE" sz="2000" dirty="0"/>
              <a:t>No </a:t>
            </a:r>
            <a:r>
              <a:rPr lang="en-GB" altLang="de-DE" sz="2000" dirty="0" smtClean="0"/>
              <a:t>change</a:t>
            </a:r>
            <a:endParaRPr lang="en-GB" altLang="de-DE" dirty="0"/>
          </a:p>
          <a:p>
            <a:pPr eaLnBrk="1" hangingPunct="1">
              <a:spcBef>
                <a:spcPts val="1800"/>
              </a:spcBef>
              <a:buClr>
                <a:srgbClr val="C00000"/>
              </a:buClr>
            </a:pPr>
            <a:r>
              <a:rPr lang="en-GB" altLang="de-DE" b="1" dirty="0"/>
              <a:t>Earth Stations </a:t>
            </a:r>
            <a:r>
              <a:rPr lang="en-GB" altLang="de-DE" b="1" dirty="0" smtClean="0"/>
              <a:t>on board </a:t>
            </a:r>
            <a:r>
              <a:rPr lang="en-GB" altLang="de-DE" b="1" dirty="0"/>
              <a:t>vessels</a:t>
            </a:r>
            <a:r>
              <a:rPr lang="en-GB" altLang="de-DE" dirty="0"/>
              <a:t>: </a:t>
            </a:r>
            <a:r>
              <a:rPr lang="en-GB" altLang="de-DE" sz="2000" dirty="0" smtClean="0"/>
              <a:t>Reduction </a:t>
            </a:r>
            <a:r>
              <a:rPr lang="en-GB" altLang="de-DE" sz="2000" dirty="0"/>
              <a:t>of separation distances.</a:t>
            </a:r>
            <a:endParaRPr lang="en-GB" altLang="de-DE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Imag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13"/>
            <a:ext cx="9144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Box 5"/>
          <p:cNvSpPr txBox="1">
            <a:spLocks noChangeArrowheads="1"/>
          </p:cNvSpPr>
          <p:nvPr/>
        </p:nvSpPr>
        <p:spPr bwMode="auto">
          <a:xfrm>
            <a:off x="395288" y="1628775"/>
            <a:ext cx="8280400" cy="434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23900" indent="-2667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C00000"/>
              </a:buClr>
            </a:pPr>
            <a:r>
              <a:rPr lang="en-GB" altLang="de-DE" b="1" dirty="0">
                <a:ea typeface="ＭＳ Ｐゴシック" pitchFamily="34" charset="-128"/>
              </a:rPr>
              <a:t>Earth Exploration Satellite Service: </a:t>
            </a:r>
          </a:p>
          <a:p>
            <a:pPr lvl="1" eaLnBrk="1" hangingPunct="1">
              <a:spcBef>
                <a:spcPts val="600"/>
              </a:spcBef>
              <a:buClr>
                <a:srgbClr val="C00000"/>
              </a:buClr>
              <a:buFont typeface="Arial" charset="0"/>
              <a:buChar char="•"/>
            </a:pPr>
            <a:r>
              <a:rPr lang="en-GB" altLang="de-DE" sz="2400" dirty="0" smtClean="0">
                <a:ea typeface="ＭＳ Ｐゴシック" pitchFamily="34" charset="-128"/>
              </a:rPr>
              <a:t>Allocation </a:t>
            </a:r>
            <a:r>
              <a:rPr lang="en-GB" altLang="de-DE" sz="2400" dirty="0">
                <a:ea typeface="ＭＳ Ｐゴシック" pitchFamily="34" charset="-128"/>
              </a:rPr>
              <a:t>at 7190-7250 MHz (Earth-to-space) for </a:t>
            </a:r>
            <a:r>
              <a:rPr lang="en-GB" altLang="de-DE" sz="2400" dirty="0" err="1">
                <a:ea typeface="ＭＳ Ｐゴシック" pitchFamily="34" charset="-128"/>
              </a:rPr>
              <a:t>Telecommand</a:t>
            </a:r>
            <a:r>
              <a:rPr lang="en-GB" altLang="de-DE" sz="2400" dirty="0">
                <a:ea typeface="ＭＳ Ｐゴシック" pitchFamily="34" charset="-128"/>
              </a:rPr>
              <a:t>, </a:t>
            </a:r>
            <a:r>
              <a:rPr lang="en-GB" altLang="de-DE" sz="2400" dirty="0" err="1">
                <a:ea typeface="ＭＳ Ｐゴシック" pitchFamily="34" charset="-128"/>
              </a:rPr>
              <a:t>Telemetrie</a:t>
            </a:r>
            <a:r>
              <a:rPr lang="en-GB" altLang="de-DE" sz="2400" dirty="0">
                <a:ea typeface="ＭＳ Ｐゴシック" pitchFamily="34" charset="-128"/>
              </a:rPr>
              <a:t> &amp; </a:t>
            </a:r>
            <a:r>
              <a:rPr lang="en-GB" altLang="de-DE" sz="2400" dirty="0" smtClean="0">
                <a:ea typeface="ＭＳ Ｐゴシック" pitchFamily="34" charset="-128"/>
              </a:rPr>
              <a:t>Control. </a:t>
            </a:r>
            <a:endParaRPr lang="en-GB" altLang="de-DE" sz="2400" dirty="0">
              <a:ea typeface="ＭＳ Ｐゴシック" pitchFamily="34" charset="-128"/>
            </a:endParaRPr>
          </a:p>
          <a:p>
            <a:pPr lvl="1" eaLnBrk="1" hangingPunct="1">
              <a:spcBef>
                <a:spcPts val="600"/>
              </a:spcBef>
              <a:buClr>
                <a:srgbClr val="C00000"/>
              </a:buClr>
              <a:buFont typeface="Arial" charset="0"/>
              <a:buChar char="•"/>
            </a:pPr>
            <a:r>
              <a:rPr lang="en-US" altLang="de-DE" sz="2400" dirty="0" smtClean="0">
                <a:ea typeface="ＭＳ Ｐゴシック" pitchFamily="34" charset="-128"/>
              </a:rPr>
              <a:t>Allocation </a:t>
            </a:r>
            <a:r>
              <a:rPr lang="en-US" altLang="de-DE" sz="2400" dirty="0">
                <a:ea typeface="ＭＳ Ｐゴシック" pitchFamily="34" charset="-128"/>
              </a:rPr>
              <a:t>of 600 MHz at 9 200-9 300 MHz and 9.9-10.4 GHz for active Earth Exploration Satellites.</a:t>
            </a:r>
          </a:p>
          <a:p>
            <a:pPr eaLnBrk="1" hangingPunct="1">
              <a:spcBef>
                <a:spcPts val="600"/>
              </a:spcBef>
              <a:buClr>
                <a:srgbClr val="C00000"/>
              </a:buClr>
              <a:buFontTx/>
              <a:buNone/>
            </a:pPr>
            <a:endParaRPr lang="en-US" altLang="de-DE" dirty="0">
              <a:ea typeface="ＭＳ Ｐゴシック" pitchFamily="34" charset="-128"/>
            </a:endParaRPr>
          </a:p>
          <a:p>
            <a:pPr eaLnBrk="1" hangingPunct="1">
              <a:spcBef>
                <a:spcPts val="600"/>
              </a:spcBef>
              <a:buClr>
                <a:srgbClr val="C00000"/>
              </a:buClr>
            </a:pPr>
            <a:r>
              <a:rPr lang="en-US" altLang="de-DE" b="1" dirty="0">
                <a:ea typeface="ＭＳ Ｐゴシック" pitchFamily="34" charset="-128"/>
              </a:rPr>
              <a:t>Manned Space Missions:</a:t>
            </a:r>
          </a:p>
          <a:p>
            <a:pPr lvl="1" eaLnBrk="1" hangingPunct="1">
              <a:spcBef>
                <a:spcPts val="600"/>
              </a:spcBef>
              <a:buClr>
                <a:srgbClr val="C00000"/>
              </a:buClr>
              <a:buFont typeface="Arial" charset="0"/>
              <a:buChar char="•"/>
            </a:pPr>
            <a:r>
              <a:rPr lang="en-US" altLang="de-DE" sz="2400" dirty="0">
                <a:ea typeface="ＭＳ Ｐゴシック" pitchFamily="34" charset="-128"/>
              </a:rPr>
              <a:t>Removal of the distance limitation and the restriction to the extra vehicular activities in RR while maintaining protection at Earth’s surface.</a:t>
            </a:r>
            <a:r>
              <a:rPr lang="en-GB" altLang="de-DE" sz="2400" dirty="0">
                <a:ea typeface="ＭＳ Ｐゴシック" pitchFamily="34" charset="-128"/>
              </a:rPr>
              <a:t>                 </a:t>
            </a:r>
            <a:endParaRPr lang="en-US" altLang="de-DE" sz="2400" dirty="0">
              <a:ea typeface="ＭＳ Ｐゴシック" pitchFamily="34" charset="-128"/>
            </a:endParaRPr>
          </a:p>
          <a:p>
            <a:pPr lvl="1" algn="r" eaLnBrk="1" hangingPunct="1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endParaRPr lang="en-GB" altLang="de-DE" sz="1400" i="1" dirty="0">
              <a:solidFill>
                <a:schemeClr val="accent2"/>
              </a:solidFill>
              <a:ea typeface="ＭＳ Ｐゴシック" pitchFamily="34" charset="-128"/>
            </a:endParaRPr>
          </a:p>
        </p:txBody>
      </p:sp>
      <p:sp>
        <p:nvSpPr>
          <p:cNvPr id="9220" name="TextBox 6"/>
          <p:cNvSpPr txBox="1">
            <a:spLocks noChangeArrowheads="1"/>
          </p:cNvSpPr>
          <p:nvPr/>
        </p:nvSpPr>
        <p:spPr bwMode="auto">
          <a:xfrm>
            <a:off x="144463" y="908050"/>
            <a:ext cx="89995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chemeClr val="bg1"/>
                </a:solidFill>
                <a:ea typeface="ＭＳ Ｐゴシック" pitchFamily="34" charset="-128"/>
              </a:rPr>
              <a:t>Science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Imag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13"/>
            <a:ext cx="9144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4150" y="908050"/>
            <a:ext cx="88519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Maritime, Amateur and PPDR</a:t>
            </a:r>
            <a:endParaRPr lang="en-GB" sz="24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468313" y="1844675"/>
            <a:ext cx="8064500" cy="4592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085850" indent="-3429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1200"/>
              </a:spcBef>
              <a:buClr>
                <a:srgbClr val="C00000"/>
              </a:buClr>
            </a:pPr>
            <a:r>
              <a:rPr lang="en-GB" altLang="da-DK" b="1" dirty="0"/>
              <a:t>Amateur Service </a:t>
            </a:r>
          </a:p>
          <a:p>
            <a:pPr lvl="1" eaLnBrk="1" hangingPunct="1">
              <a:lnSpc>
                <a:spcPct val="80000"/>
              </a:lnSpc>
              <a:spcBef>
                <a:spcPts val="1200"/>
              </a:spcBef>
              <a:buClr>
                <a:srgbClr val="C00000"/>
              </a:buClr>
              <a:buFont typeface="Arial" charset="0"/>
              <a:buChar char="•"/>
            </a:pPr>
            <a:r>
              <a:rPr lang="en-GB" altLang="da-DK" sz="2400" dirty="0" smtClean="0"/>
              <a:t>Secondary </a:t>
            </a:r>
            <a:r>
              <a:rPr lang="en-GB" altLang="da-DK" sz="2400" dirty="0"/>
              <a:t>allocation </a:t>
            </a:r>
            <a:r>
              <a:rPr lang="en-GB" altLang="da-DK" sz="2400" dirty="0" smtClean="0"/>
              <a:t>at 5 </a:t>
            </a:r>
            <a:r>
              <a:rPr lang="en-GB" altLang="da-DK" sz="2400" dirty="0"/>
              <a:t>350 – 5 450 kHz.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Clr>
                <a:srgbClr val="C00000"/>
              </a:buClr>
            </a:pPr>
            <a:r>
              <a:rPr lang="en-GB" altLang="da-DK" b="1" dirty="0"/>
              <a:t>Maritime Service</a:t>
            </a:r>
          </a:p>
          <a:p>
            <a:pPr lvl="1" eaLnBrk="1" hangingPunct="1">
              <a:lnSpc>
                <a:spcPct val="80000"/>
              </a:lnSpc>
              <a:spcBef>
                <a:spcPts val="1200"/>
              </a:spcBef>
              <a:buClr>
                <a:srgbClr val="C00000"/>
              </a:buClr>
              <a:buFont typeface="Arial" charset="0"/>
              <a:buChar char="•"/>
            </a:pPr>
            <a:r>
              <a:rPr lang="en-GB" altLang="da-DK" sz="2400" dirty="0"/>
              <a:t>Technical improvements for </a:t>
            </a:r>
            <a:r>
              <a:rPr lang="en-GB" altLang="da-DK" sz="2400" dirty="0" err="1"/>
              <a:t>onboard</a:t>
            </a:r>
            <a:r>
              <a:rPr lang="en-GB" altLang="da-DK" sz="2400" dirty="0"/>
              <a:t> communications to enhance efficient use of spectrum.</a:t>
            </a:r>
          </a:p>
          <a:p>
            <a:pPr lvl="1" eaLnBrk="1" hangingPunct="1">
              <a:lnSpc>
                <a:spcPct val="80000"/>
              </a:lnSpc>
              <a:spcBef>
                <a:spcPts val="1200"/>
              </a:spcBef>
              <a:buClr>
                <a:srgbClr val="C00000"/>
              </a:buClr>
              <a:buFont typeface="Arial" charset="0"/>
              <a:buChar char="•"/>
            </a:pPr>
            <a:r>
              <a:rPr lang="en-GB" altLang="da-DK" sz="2400" dirty="0"/>
              <a:t>Implementation of a VHF Data Exchange System.</a:t>
            </a:r>
            <a:endParaRPr lang="da-DK" altLang="da-DK" sz="1800" i="1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Clr>
                <a:srgbClr val="C00000"/>
              </a:buClr>
            </a:pPr>
            <a:r>
              <a:rPr lang="en-GB" altLang="da-DK" b="1" dirty="0"/>
              <a:t>PPDR </a:t>
            </a:r>
          </a:p>
          <a:p>
            <a:pPr lvl="1" eaLnBrk="1" hangingPunct="1">
              <a:lnSpc>
                <a:spcPct val="80000"/>
              </a:lnSpc>
              <a:spcBef>
                <a:spcPts val="1200"/>
              </a:spcBef>
              <a:buClr>
                <a:srgbClr val="C00000"/>
              </a:buClr>
              <a:buFont typeface="Arial" charset="0"/>
              <a:buChar char="•"/>
            </a:pPr>
            <a:r>
              <a:rPr lang="en-GB" altLang="da-DK" sz="2400" dirty="0"/>
              <a:t>Worldwide harmonisation </a:t>
            </a:r>
            <a:r>
              <a:rPr lang="en-GB" altLang="da-DK" sz="2400" dirty="0" smtClean="0"/>
              <a:t>by tuning </a:t>
            </a:r>
            <a:r>
              <a:rPr lang="en-GB" altLang="da-DK" sz="2400" dirty="0"/>
              <a:t>ranges for PPDR usage and a reference to </a:t>
            </a:r>
            <a:r>
              <a:rPr lang="en-GB" altLang="da-DK" sz="2400" dirty="0" smtClean="0"/>
              <a:t>ITU-R </a:t>
            </a:r>
            <a:r>
              <a:rPr lang="en-GB" altLang="da-DK" sz="2400" dirty="0"/>
              <a:t>Recommendation for technical details. </a:t>
            </a:r>
          </a:p>
          <a:p>
            <a:pPr marL="0" lvl="2" eaLnBrk="1" hangingPunct="1">
              <a:lnSpc>
                <a:spcPct val="80000"/>
              </a:lnSpc>
              <a:spcBef>
                <a:spcPts val="1200"/>
              </a:spcBef>
              <a:buFontTx/>
              <a:buNone/>
            </a:pPr>
            <a:endParaRPr lang="da-DK" altLang="da-DK" sz="1400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638</Words>
  <Application>Microsoft Office PowerPoint</Application>
  <PresentationFormat>On-screen Show (4:3)</PresentationFormat>
  <Paragraphs>124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Modèle par défaut</vt:lpstr>
      <vt:lpstr>CEPT positions  for WRC-15</vt:lpstr>
      <vt:lpstr>Conference Preparatory Group 15</vt:lpstr>
      <vt:lpstr>CPG-15 deliverables and actions</vt:lpstr>
      <vt:lpstr>Preparation Process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Background information:</vt:lpstr>
      <vt:lpstr>THANK YOU</vt:lpstr>
    </vt:vector>
  </TitlesOfParts>
  <Company>ANFR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A. Kuehn;S. Lyubchenko</dc:creator>
  <cp:lastModifiedBy>Author</cp:lastModifiedBy>
  <cp:revision>733</cp:revision>
  <cp:lastPrinted>2014-04-07T15:26:19Z</cp:lastPrinted>
  <dcterms:created xsi:type="dcterms:W3CDTF">2011-09-28T07:45:44Z</dcterms:created>
  <dcterms:modified xsi:type="dcterms:W3CDTF">2015-10-19T06:44:11Z</dcterms:modified>
</cp:coreProperties>
</file>